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9" r:id="rId3"/>
    <p:sldId id="284" r:id="rId4"/>
    <p:sldId id="290" r:id="rId5"/>
    <p:sldId id="285" r:id="rId6"/>
    <p:sldId id="291" r:id="rId7"/>
    <p:sldId id="287" r:id="rId8"/>
    <p:sldId id="286" r:id="rId9"/>
    <p:sldId id="292" r:id="rId10"/>
    <p:sldId id="293" r:id="rId11"/>
    <p:sldId id="298" r:id="rId12"/>
    <p:sldId id="300" r:id="rId13"/>
    <p:sldId id="301" r:id="rId14"/>
    <p:sldId id="311" r:id="rId15"/>
    <p:sldId id="310" r:id="rId16"/>
    <p:sldId id="302" r:id="rId17"/>
    <p:sldId id="303" r:id="rId18"/>
    <p:sldId id="304" r:id="rId19"/>
    <p:sldId id="305" r:id="rId20"/>
    <p:sldId id="299" r:id="rId21"/>
    <p:sldId id="294" r:id="rId22"/>
    <p:sldId id="313" r:id="rId23"/>
    <p:sldId id="320" r:id="rId24"/>
    <p:sldId id="318" r:id="rId25"/>
    <p:sldId id="295" r:id="rId26"/>
    <p:sldId id="319" r:id="rId27"/>
    <p:sldId id="296" r:id="rId28"/>
    <p:sldId id="297" r:id="rId29"/>
    <p:sldId id="326" r:id="rId30"/>
    <p:sldId id="314" r:id="rId31"/>
    <p:sldId id="316" r:id="rId32"/>
    <p:sldId id="31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7E5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5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0C0B4-650C-4BB8-9FBB-54D86559D7D7}" type="datetimeFigureOut">
              <a:rPr lang="en-GB" smtClean="0"/>
              <a:t>15/03/2025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2AC09-C93E-419E-AD60-18B311E12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83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2AC09-C93E-419E-AD60-18B311E12D6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693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E44BE-DDEC-6BCF-1EAC-E598986D7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AA90E9-EB2B-61E0-CAF9-DCEE02EA0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E2333-AC80-BC10-1352-11F90DDF6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400E-6E02-46D9-868B-71DD78324C23}" type="datetimeFigureOut">
              <a:rPr lang="en-GB" smtClean="0"/>
              <a:t>15/03/2025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43E03-B35D-BC72-FF15-428365C8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94C04-C937-CA27-5EB8-1C571FA49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DBAA-7D20-4F24-B5D3-37B3F97F1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834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759C-E965-CFF2-7E61-FEB529919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9606EA-0F03-749B-1A79-C67E8F9A3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BF58D-A1C8-DE20-18F6-9FF780606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400E-6E02-46D9-868B-71DD78324C23}" type="datetimeFigureOut">
              <a:rPr lang="en-GB" smtClean="0"/>
              <a:t>15/03/2025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C545C-6DA9-D9EA-93B3-7F85445F8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FDCC3-8350-C295-C15F-E5CCC70A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DBAA-7D20-4F24-B5D3-37B3F97F1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025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4F0AD0-0C56-517D-A606-0146F0D8ED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4E0AE6-CF7C-0507-E804-08D8BB0A3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B10DD-4F4F-C0E9-AB5B-973E3552F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400E-6E02-46D9-868B-71DD78324C23}" type="datetimeFigureOut">
              <a:rPr lang="en-GB" smtClean="0"/>
              <a:t>15/03/2025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B2A88-4882-FEB2-5092-F3E563CBE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3F074-0364-38E2-ED60-4223069B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DBAA-7D20-4F24-B5D3-37B3F97F1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370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2506-9161-399E-1E2C-C5F8A0E35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D45E5-9EDE-82B0-2422-02E70023F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80934-AAB3-BC98-6BD3-E23194B88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400E-6E02-46D9-868B-71DD78324C23}" type="datetimeFigureOut">
              <a:rPr lang="en-GB" smtClean="0"/>
              <a:t>15/03/2025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96D2D-4C20-2510-9A2F-019F5E5C2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F5ADD-5AF2-3F3D-04A0-5A23116C7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DBAA-7D20-4F24-B5D3-37B3F97F1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257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82D2E-0F39-4D72-6B5B-39798D391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4A026-2502-6CE4-8DED-B2B864E20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D34A4-6623-DB76-FAED-0B69C3F6A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400E-6E02-46D9-868B-71DD78324C23}" type="datetimeFigureOut">
              <a:rPr lang="en-GB" smtClean="0"/>
              <a:t>15/03/2025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CD10A-0B96-32A2-612F-CC953680B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67FF7-87F2-B75C-107F-0C86591E5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DBAA-7D20-4F24-B5D3-37B3F97F1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403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CBA5B-4165-60D9-E230-90102A9A3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FF06A-C5F8-B628-E466-6A26F65886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19109-AACF-2FF4-8190-6F132F03D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FC88AF-B2FF-26EC-0D5A-49C4B1FCC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400E-6E02-46D9-868B-71DD78324C23}" type="datetimeFigureOut">
              <a:rPr lang="en-GB" smtClean="0"/>
              <a:t>15/03/2025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309DA-F429-878F-8020-86729D1BF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F077ED-ABE0-B45D-8795-FBD84BA26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DBAA-7D20-4F24-B5D3-37B3F97F1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62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ECF6C-A5D5-AE06-AE85-3C0526BB1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715BE-C3F9-D957-FF8E-999215136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8E862-585C-22BF-86C1-94A827BCB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D16056-5F67-C18D-49F2-5F1F098FC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D20354-83B3-5424-993E-B7D5F85D47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6C84C8-879A-F0E5-717A-36E16EB57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400E-6E02-46D9-868B-71DD78324C23}" type="datetimeFigureOut">
              <a:rPr lang="en-GB" smtClean="0"/>
              <a:t>15/03/2025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B69C16-EECE-79FC-A5FD-E84CD4A13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F62694-F2E9-1451-76DE-7052C6270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DBAA-7D20-4F24-B5D3-37B3F97F1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88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4FF12-CB93-CC6B-8835-9E88BE186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BB9000-0149-C465-457F-5B275A12E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400E-6E02-46D9-868B-71DD78324C23}" type="datetimeFigureOut">
              <a:rPr lang="en-GB" smtClean="0"/>
              <a:t>15/03/2025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E88919-D836-FDC8-EECC-544B82611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00FA17-0612-2E0C-7A33-008E9A250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DBAA-7D20-4F24-B5D3-37B3F97F1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592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1E5BDC-E8EC-D1BC-7B65-3DD788844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400E-6E02-46D9-868B-71DD78324C23}" type="datetimeFigureOut">
              <a:rPr lang="en-GB" smtClean="0"/>
              <a:t>15/03/2025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51A705-08F9-53DE-375F-0E3310D5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15A74-F4D7-6FC6-16A6-DA03FDF5C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DBAA-7D20-4F24-B5D3-37B3F97F1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901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C03E4-D575-F837-9770-2ACC9C8E6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1B71B-8D3A-49F5-F074-1817C3FAC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3A4F27-1811-DE4D-7B5B-DBEE53263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8ADD17-3449-1414-00ED-41E1D3CBF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400E-6E02-46D9-868B-71DD78324C23}" type="datetimeFigureOut">
              <a:rPr lang="en-GB" smtClean="0"/>
              <a:t>15/03/2025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92A10A-B651-DD9B-AA31-998A2FECA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065FDB-7F42-BB93-EB2C-36A7EA854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DBAA-7D20-4F24-B5D3-37B3F97F1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276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618AF-5864-8537-B4F6-F30764A9B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E5DDB-B0BA-6303-A998-D3C0F6FD4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6ABB1E-CEC5-1808-2AC6-BE855F7A4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99329B-01C2-8205-785C-17479D785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400E-6E02-46D9-868B-71DD78324C23}" type="datetimeFigureOut">
              <a:rPr lang="en-GB" smtClean="0"/>
              <a:t>15/03/2025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5313BB-1A5F-045B-2135-013F1B1EE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E5565-28AD-6D4F-05B5-27C706EBF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DBAA-7D20-4F24-B5D3-37B3F97F1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0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9F3B08-7934-07CB-484A-FF7674838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8DEE2-D101-7ADC-F522-979864A6C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C0280-EA31-D501-E8D5-3DC419BDF9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57400E-6E02-46D9-868B-71DD78324C23}" type="datetimeFigureOut">
              <a:rPr lang="en-GB" smtClean="0"/>
              <a:t>15/03/2025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E9D0D-8D92-AE5F-A454-901EE9326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C3882-DF63-5572-5172-1956FF5A96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45DBAA-7D20-4F24-B5D3-37B3F97F1F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72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 amazing treasures from around the world (and beyond...) | BookTrust">
            <a:extLst>
              <a:ext uri="{FF2B5EF4-FFF2-40B4-BE49-F238E27FC236}">
                <a16:creationId xmlns:a16="http://schemas.microsoft.com/office/drawing/2014/main" id="{9E6433EC-DC78-4552-6AF1-5DF05A835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42"/>
            <a:ext cx="12192000" cy="68618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E81D13-0E6C-E51A-DD06-5A58344DA597}"/>
              </a:ext>
            </a:extLst>
          </p:cNvPr>
          <p:cNvSpPr/>
          <p:nvPr/>
        </p:nvSpPr>
        <p:spPr>
          <a:xfrm>
            <a:off x="1954344" y="559286"/>
            <a:ext cx="4772134" cy="2760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6000"/>
              </a:lnSpc>
              <a:spcAft>
                <a:spcPts val="800"/>
              </a:spcAft>
            </a:pPr>
            <a:r>
              <a:rPr lang="en-GB" sz="6000" b="1" kern="100" dirty="0">
                <a:effectLst/>
                <a:latin typeface="Treasure" panose="020004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Fascinating </a:t>
            </a:r>
            <a:endParaRPr lang="en-GB" sz="6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6000"/>
              </a:lnSpc>
              <a:spcAft>
                <a:spcPts val="800"/>
              </a:spcAft>
            </a:pPr>
            <a:r>
              <a:rPr lang="en-GB" sz="6000" b="1" kern="100" dirty="0">
                <a:effectLst/>
                <a:latin typeface="Treasure" panose="020004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&amp; remarkable</a:t>
            </a:r>
          </a:p>
          <a:p>
            <a:pPr>
              <a:lnSpc>
                <a:spcPts val="6000"/>
              </a:lnSpc>
              <a:spcAft>
                <a:spcPts val="800"/>
              </a:spcAft>
            </a:pPr>
            <a:r>
              <a:rPr lang="en-GB" sz="6000" b="1" kern="100" dirty="0">
                <a:effectLst/>
                <a:latin typeface="Treasure" panose="020004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treasures</a:t>
            </a:r>
            <a:r>
              <a:rPr lang="en-GB" sz="6000" kern="100" dirty="0">
                <a:effectLst/>
                <a:latin typeface="Treasure Map Deadhand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ts val="6000"/>
              </a:lnSpc>
              <a:spcAft>
                <a:spcPts val="800"/>
              </a:spcAft>
            </a:pPr>
            <a:endParaRPr lang="en-GB" sz="6000" kern="100" dirty="0">
              <a:latin typeface="Treasure Map Deadhand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6000"/>
              </a:lnSpc>
              <a:spcAft>
                <a:spcPts val="800"/>
              </a:spcAft>
            </a:pPr>
            <a:r>
              <a:rPr lang="en-GB" sz="6000" kern="100" dirty="0">
                <a:solidFill>
                  <a:srgbClr val="FFFF00"/>
                </a:solidFill>
                <a:effectLst/>
                <a:latin typeface="Treasure Map Deadhand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(part 2)</a:t>
            </a:r>
            <a:endParaRPr lang="en-GB" sz="6000" kern="100" dirty="0">
              <a:solidFill>
                <a:srgbClr val="FFFF00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620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88D89-259F-7935-D078-67E817D94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en Commandments">
            <a:extLst>
              <a:ext uri="{FF2B5EF4-FFF2-40B4-BE49-F238E27FC236}">
                <a16:creationId xmlns:a16="http://schemas.microsoft.com/office/drawing/2014/main" id="{96A2635C-EF4F-DB88-FED2-B18F8068A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0"/>
            <a:ext cx="9999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908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one with writing on it&#10;&#10;Description automatically generated">
            <a:extLst>
              <a:ext uri="{FF2B5EF4-FFF2-40B4-BE49-F238E27FC236}">
                <a16:creationId xmlns:a16="http://schemas.microsoft.com/office/drawing/2014/main" id="{D5B52A1D-FC1A-9E17-DD83-559E9B548C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351" y="-33654"/>
            <a:ext cx="6062597" cy="69062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D49A66-E9E1-5483-FB6C-7DB438DCE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260" y="1708959"/>
            <a:ext cx="7151228" cy="33408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EAAA1C-F579-2610-9D35-4993DC8DB1E8}"/>
              </a:ext>
            </a:extLst>
          </p:cNvPr>
          <p:cNvSpPr/>
          <p:nvPr/>
        </p:nvSpPr>
        <p:spPr>
          <a:xfrm>
            <a:off x="2921000" y="2197100"/>
            <a:ext cx="6438900" cy="2476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rgbClr val="CC0000"/>
                </a:solidFill>
              </a:rPr>
              <a:t>God’s standards haven’t changed</a:t>
            </a:r>
          </a:p>
        </p:txBody>
      </p:sp>
    </p:spTree>
    <p:extLst>
      <p:ext uri="{BB962C8B-B14F-4D97-AF65-F5344CB8AC3E}">
        <p14:creationId xmlns:p14="http://schemas.microsoft.com/office/powerpoint/2010/main" val="17349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96464-54FF-995F-0D32-DDF230ACE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gic Square - How to Solve Magic Squares in Maths">
            <a:extLst>
              <a:ext uri="{FF2B5EF4-FFF2-40B4-BE49-F238E27FC236}">
                <a16:creationId xmlns:a16="http://schemas.microsoft.com/office/drawing/2014/main" id="{09172167-40BC-3F71-54FF-92C3F8317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0" t="18068" r="29698" b="12534"/>
          <a:stretch/>
        </p:blipFill>
        <p:spPr bwMode="auto">
          <a:xfrm>
            <a:off x="3528164" y="1312101"/>
            <a:ext cx="4513546" cy="423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gic Square - How to Solve Magic Squares in Maths">
            <a:extLst>
              <a:ext uri="{FF2B5EF4-FFF2-40B4-BE49-F238E27FC236}">
                <a16:creationId xmlns:a16="http://schemas.microsoft.com/office/drawing/2014/main" id="{F4DE787C-D088-EDE0-37D7-2CC448738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0" r="16742"/>
          <a:stretch/>
        </p:blipFill>
        <p:spPr bwMode="auto">
          <a:xfrm>
            <a:off x="3528164" y="200417"/>
            <a:ext cx="5716044" cy="610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52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57AE9-A5B1-5074-7F4D-A2805EE98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8F1135-B38F-C3B3-6B27-EF5D1A5C3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82" y="1339763"/>
            <a:ext cx="4178474" cy="4178474"/>
          </a:xfrm>
          <a:prstGeom prst="rect">
            <a:avLst/>
          </a:prstGeom>
        </p:spPr>
      </p:pic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id="{599B83B6-1116-F67E-BB16-F0B660F56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824" y="360541"/>
            <a:ext cx="6136918" cy="61369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506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53F112-5805-B380-4FDD-DC85793A12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" b="16038"/>
          <a:stretch/>
        </p:blipFill>
        <p:spPr>
          <a:xfrm>
            <a:off x="1" y="18801"/>
            <a:ext cx="12192000" cy="68391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67CE9B-FF98-0BCB-1A0F-42F8A37185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446"/>
          <a:stretch/>
        </p:blipFill>
        <p:spPr>
          <a:xfrm>
            <a:off x="3367011" y="2296112"/>
            <a:ext cx="5908913" cy="454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8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2 Evidence | Amarantus">
            <a:extLst>
              <a:ext uri="{FF2B5EF4-FFF2-40B4-BE49-F238E27FC236}">
                <a16:creationId xmlns:a16="http://schemas.microsoft.com/office/drawing/2014/main" id="{A2296B15-B7CE-5B02-DA27-A5827E11A4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27" y="821090"/>
            <a:ext cx="6438581" cy="5416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ainting of a city&#10;&#10;AI-generated content may be incorrect.">
            <a:extLst>
              <a:ext uri="{FF2B5EF4-FFF2-40B4-BE49-F238E27FC236}">
                <a16:creationId xmlns:a16="http://schemas.microsoft.com/office/drawing/2014/main" id="{19B97E3C-CF33-8B51-37DF-BF24F4CC06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361" y="1121483"/>
            <a:ext cx="4556221" cy="423902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473D2B2B-8DD4-2039-BFCC-6AB06F4BCF41}"/>
              </a:ext>
            </a:extLst>
          </p:cNvPr>
          <p:cNvSpPr/>
          <p:nvPr/>
        </p:nvSpPr>
        <p:spPr>
          <a:xfrm rot="19955296">
            <a:off x="1290180" y="1323117"/>
            <a:ext cx="3281820" cy="93278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Paul, AD 60</a:t>
            </a: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B6761FD1-2200-7B82-5EC9-ED178E10C685}"/>
              </a:ext>
            </a:extLst>
          </p:cNvPr>
          <p:cNvSpPr/>
          <p:nvPr/>
        </p:nvSpPr>
        <p:spPr>
          <a:xfrm rot="19955296">
            <a:off x="4267602" y="2010317"/>
            <a:ext cx="3281820" cy="144706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Earthquake, AD62</a:t>
            </a:r>
          </a:p>
          <a:p>
            <a:pPr algn="ctr"/>
            <a:r>
              <a:rPr lang="en-GB" sz="2400" b="1" dirty="0"/>
              <a:t>Vesuvius, AD79</a:t>
            </a:r>
          </a:p>
        </p:txBody>
      </p:sp>
    </p:spTree>
    <p:extLst>
      <p:ext uri="{BB962C8B-B14F-4D97-AF65-F5344CB8AC3E}">
        <p14:creationId xmlns:p14="http://schemas.microsoft.com/office/powerpoint/2010/main" val="149929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38CD2-16F5-3725-FABB-5CE4916B5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ruption of Mount Vesuvius">
            <a:extLst>
              <a:ext uri="{FF2B5EF4-FFF2-40B4-BE49-F238E27FC236}">
                <a16:creationId xmlns:a16="http://schemas.microsoft.com/office/drawing/2014/main" id="{CBC87399-BE01-FF32-9D3A-13FD0A7F5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07" y="41405"/>
            <a:ext cx="10196187" cy="679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8C8434-6EA4-E8AB-D8FC-01222FB69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260" y="1708959"/>
            <a:ext cx="7151228" cy="33408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D967AB-F755-88F8-2845-50EB7279EF14}"/>
              </a:ext>
            </a:extLst>
          </p:cNvPr>
          <p:cNvSpPr/>
          <p:nvPr/>
        </p:nvSpPr>
        <p:spPr>
          <a:xfrm>
            <a:off x="2921000" y="2197100"/>
            <a:ext cx="6438900" cy="2476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rgbClr val="CC0000"/>
                </a:solidFill>
              </a:rPr>
              <a:t>now is the time</a:t>
            </a:r>
          </a:p>
        </p:txBody>
      </p:sp>
    </p:spTree>
    <p:extLst>
      <p:ext uri="{BB962C8B-B14F-4D97-AF65-F5344CB8AC3E}">
        <p14:creationId xmlns:p14="http://schemas.microsoft.com/office/powerpoint/2010/main" val="394466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95B8F-3988-9BA6-6331-607B33BD6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ere is Hinton St Mary? Hinton St Mary on a map">
            <a:extLst>
              <a:ext uri="{FF2B5EF4-FFF2-40B4-BE49-F238E27FC236}">
                <a16:creationId xmlns:a16="http://schemas.microsoft.com/office/drawing/2014/main" id="{60B0F363-8313-1585-05B5-16DC8B3D6C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7" b="5335"/>
          <a:stretch/>
        </p:blipFill>
        <p:spPr bwMode="auto">
          <a:xfrm>
            <a:off x="0" y="0"/>
            <a:ext cx="4139187" cy="40227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 descr="The Village Blacksmith, 1918">
            <a:extLst>
              <a:ext uri="{FF2B5EF4-FFF2-40B4-BE49-F238E27FC236}">
                <a16:creationId xmlns:a16="http://schemas.microsoft.com/office/drawing/2014/main" id="{1B274F80-BE21-F727-EA0C-0CEE8FED7F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126" y="1033942"/>
            <a:ext cx="8521874" cy="59242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441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05743-247C-420F-C615-E3928D167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580CBD-9096-D762-56B8-068D0073A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763" y="53583"/>
            <a:ext cx="10091945" cy="680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10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D028A-855C-5EAF-9ECB-57A250FC1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defined">
            <a:extLst>
              <a:ext uri="{FF2B5EF4-FFF2-40B4-BE49-F238E27FC236}">
                <a16:creationId xmlns:a16="http://schemas.microsoft.com/office/drawing/2014/main" id="{16A78F8F-77D6-4814-51CF-55A4D8765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279" y="-25921"/>
            <a:ext cx="9068844" cy="6935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FCCA48-983A-4874-2DD6-8B1BD4D42C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E0E0E"/>
              </a:clrFrom>
              <a:clrTo>
                <a:srgbClr val="0E0E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4866" y="916357"/>
            <a:ext cx="5298509" cy="52882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253E9D-BB43-BEC9-F5E5-ED8DEA961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260" y="1708959"/>
            <a:ext cx="7151228" cy="33408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67A096-5B24-118E-6828-A52F0B08E19B}"/>
              </a:ext>
            </a:extLst>
          </p:cNvPr>
          <p:cNvSpPr/>
          <p:nvPr/>
        </p:nvSpPr>
        <p:spPr>
          <a:xfrm>
            <a:off x="2921000" y="2197100"/>
            <a:ext cx="6438900" cy="2476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rgbClr val="CC0000"/>
                </a:solidFill>
              </a:rPr>
              <a:t>the king </a:t>
            </a:r>
          </a:p>
          <a:p>
            <a:pPr algn="ctr"/>
            <a:r>
              <a:rPr lang="en-GB" sz="5400" b="1" dirty="0">
                <a:solidFill>
                  <a:srgbClr val="CC0000"/>
                </a:solidFill>
              </a:rPr>
              <a:t>who gives life!</a:t>
            </a:r>
          </a:p>
        </p:txBody>
      </p:sp>
    </p:spTree>
    <p:extLst>
      <p:ext uri="{BB962C8B-B14F-4D97-AF65-F5344CB8AC3E}">
        <p14:creationId xmlns:p14="http://schemas.microsoft.com/office/powerpoint/2010/main" val="225711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379389-07CA-27FF-90A0-91EA909650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621"/>
          <a:stretch/>
        </p:blipFill>
        <p:spPr>
          <a:xfrm>
            <a:off x="3314428" y="596900"/>
            <a:ext cx="6036673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1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ok of Kells Queue | Trinity Digital Exhibition | Flickr">
            <a:extLst>
              <a:ext uri="{FF2B5EF4-FFF2-40B4-BE49-F238E27FC236}">
                <a16:creationId xmlns:a16="http://schemas.microsoft.com/office/drawing/2014/main" id="{241E3A66-E237-48FC-ACBF-CD93ED5D1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6688"/>
            <a:ext cx="9753600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709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C350C-962F-94CF-EFFD-F8D1FAFD3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5 fascinating facts about the Book of Kells | Ireland Before You Die">
            <a:extLst>
              <a:ext uri="{FF2B5EF4-FFF2-40B4-BE49-F238E27FC236}">
                <a16:creationId xmlns:a16="http://schemas.microsoft.com/office/drawing/2014/main" id="{0131CB5F-5C6A-A64A-AFB9-8DE98E622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778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r illustrative purposes only.">
            <a:extLst>
              <a:ext uri="{FF2B5EF4-FFF2-40B4-BE49-F238E27FC236}">
                <a16:creationId xmlns:a16="http://schemas.microsoft.com/office/drawing/2014/main" id="{BEABCD5B-6A6E-6456-6E64-46FC08F9E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236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1D7B67-0B45-24C8-2FBD-55B9D3CDF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616" y="0"/>
            <a:ext cx="6601217" cy="696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43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DF7FEE-E055-E17B-3E55-191B8CABE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35" y="0"/>
            <a:ext cx="525383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0BD101-8C92-FE0C-A198-CC6AAA3EFB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127" t="55860" r="13720" b="4323"/>
          <a:stretch/>
        </p:blipFill>
        <p:spPr>
          <a:xfrm>
            <a:off x="6492657" y="-6404"/>
            <a:ext cx="5699343" cy="686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9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CAE3A-0847-A0AA-484D-2765C6BB2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ok of Kells Insular Majuscule Script on Display | Visit ...">
            <a:extLst>
              <a:ext uri="{FF2B5EF4-FFF2-40B4-BE49-F238E27FC236}">
                <a16:creationId xmlns:a16="http://schemas.microsoft.com/office/drawing/2014/main" id="{EF053717-BB83-795E-364E-DE2A8C5BE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0"/>
            <a:ext cx="10869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474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1CDFA-C3DD-7233-9F4A-20853E4CDF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526" t="11141" r="12659" b="9954"/>
          <a:stretch/>
        </p:blipFill>
        <p:spPr>
          <a:xfrm>
            <a:off x="0" y="0"/>
            <a:ext cx="4759890" cy="68771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1EC85F-5902-5BF8-9DE3-ACCBF9160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156" y="0"/>
            <a:ext cx="5082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60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149E6-EA57-A39D-B491-9E4D3DDC8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ok of Kells Wall Art at AllPosters.com">
            <a:extLst>
              <a:ext uri="{FF2B5EF4-FFF2-40B4-BE49-F238E27FC236}">
                <a16:creationId xmlns:a16="http://schemas.microsoft.com/office/drawing/2014/main" id="{046F2F76-103C-EAB5-E83E-7CF942BB6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" y="-40711"/>
            <a:ext cx="4585938" cy="687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ook of Kells initial letter Q in celtic intricacies... | Paper and Ink |  Book of kells, Medieval manuscript, Medieval art">
            <a:extLst>
              <a:ext uri="{FF2B5EF4-FFF2-40B4-BE49-F238E27FC236}">
                <a16:creationId xmlns:a16="http://schemas.microsoft.com/office/drawing/2014/main" id="{219A3B6E-6EF9-E766-710D-B8E4F19EF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392"/>
            <a:ext cx="4019550" cy="703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E507BD-5BA0-DA25-5853-6121F54EA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260" y="1708959"/>
            <a:ext cx="7151228" cy="33408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4E2FB1-8953-4735-48BF-5F9F6B8F9037}"/>
              </a:ext>
            </a:extLst>
          </p:cNvPr>
          <p:cNvSpPr/>
          <p:nvPr/>
        </p:nvSpPr>
        <p:spPr>
          <a:xfrm>
            <a:off x="2921000" y="2197100"/>
            <a:ext cx="6438900" cy="2476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rgbClr val="CC0000"/>
                </a:solidFill>
              </a:rPr>
              <a:t>the most valuable </a:t>
            </a:r>
          </a:p>
          <a:p>
            <a:pPr algn="ctr"/>
            <a:r>
              <a:rPr lang="en-GB" sz="5400" b="1" dirty="0">
                <a:solidFill>
                  <a:srgbClr val="CC0000"/>
                </a:solidFill>
              </a:rPr>
              <a:t>book ever!</a:t>
            </a:r>
          </a:p>
        </p:txBody>
      </p:sp>
    </p:spTree>
    <p:extLst>
      <p:ext uri="{BB962C8B-B14F-4D97-AF65-F5344CB8AC3E}">
        <p14:creationId xmlns:p14="http://schemas.microsoft.com/office/powerpoint/2010/main" val="343525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BC1C9-D5EF-41BF-7BD3-68092F518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tting Turf from a Peat Bog In Ireland – Shutterspeed Ireland">
            <a:extLst>
              <a:ext uri="{FF2B5EF4-FFF2-40B4-BE49-F238E27FC236}">
                <a16:creationId xmlns:a16="http://schemas.microsoft.com/office/drawing/2014/main" id="{3EE2F3B0-1E5B-634C-4851-B70E602BC6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65" b="19146"/>
          <a:stretch/>
        </p:blipFill>
        <p:spPr bwMode="auto">
          <a:xfrm>
            <a:off x="1" y="-2"/>
            <a:ext cx="12192000" cy="68733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9523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oks Pictured On Stamps - Page 14 - Stamp Community Forum">
            <a:extLst>
              <a:ext uri="{FF2B5EF4-FFF2-40B4-BE49-F238E27FC236}">
                <a16:creationId xmlns:a16="http://schemas.microsoft.com/office/drawing/2014/main" id="{7E0EB65A-634B-F7AE-7A2D-47537D292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010" y="1506803"/>
            <a:ext cx="8487979" cy="384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765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9A7A2-16E0-DCCB-6CA3-A0227909E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xyrhynchus Papyri Pile">
            <a:extLst>
              <a:ext uri="{FF2B5EF4-FFF2-40B4-BE49-F238E27FC236}">
                <a16:creationId xmlns:a16="http://schemas.microsoft.com/office/drawing/2014/main" id="{E79D480A-6412-2BBF-9731-93EE7DC90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3" b="7499"/>
          <a:stretch/>
        </p:blipFill>
        <p:spPr bwMode="auto">
          <a:xfrm>
            <a:off x="1300012" y="0"/>
            <a:ext cx="5100788" cy="6941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17142D-4A71-872F-51E8-1155FD814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9900" y="744032"/>
            <a:ext cx="4762500" cy="54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529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 photo description available.">
            <a:extLst>
              <a:ext uri="{FF2B5EF4-FFF2-40B4-BE49-F238E27FC236}">
                <a16:creationId xmlns:a16="http://schemas.microsoft.com/office/drawing/2014/main" id="{634E76A5-F59F-E4ED-6E46-1DF2A60D4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14905" cy="377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board with writing on it&#10;&#10;Description automatically generated">
            <a:extLst>
              <a:ext uri="{FF2B5EF4-FFF2-40B4-BE49-F238E27FC236}">
                <a16:creationId xmlns:a16="http://schemas.microsoft.com/office/drawing/2014/main" id="{75BE5925-4834-93A2-21CA-753A877DB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327" y="2377401"/>
            <a:ext cx="5530730" cy="445130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142C9B-834D-9989-78D3-AF333B4678D0}"/>
              </a:ext>
            </a:extLst>
          </p:cNvPr>
          <p:cNvSpPr/>
          <p:nvPr/>
        </p:nvSpPr>
        <p:spPr>
          <a:xfrm>
            <a:off x="561383" y="4296427"/>
            <a:ext cx="5375954" cy="173046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 i="1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Y</a:t>
            </a:r>
            <a:r>
              <a:rPr lang="en-GB" sz="2400" b="1" i="1" kern="1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ou will bring me out of this snare,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 i="1" kern="1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which they have hidden for me: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 i="1" kern="10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for you are my protector.  </a:t>
            </a:r>
            <a:endParaRPr lang="en-GB" sz="24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C70FDA-14BC-DA9B-84C6-15D8CFF34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260" y="1521069"/>
            <a:ext cx="7151228" cy="33408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8F624E-A8A9-475A-DD0D-BE972EBA84AF}"/>
              </a:ext>
            </a:extLst>
          </p:cNvPr>
          <p:cNvSpPr/>
          <p:nvPr/>
        </p:nvSpPr>
        <p:spPr>
          <a:xfrm>
            <a:off x="2921000" y="2009210"/>
            <a:ext cx="6438900" cy="2476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rgbClr val="CC0000"/>
                </a:solidFill>
              </a:rPr>
              <a:t>God is personal</a:t>
            </a:r>
          </a:p>
        </p:txBody>
      </p:sp>
    </p:spTree>
    <p:extLst>
      <p:ext uri="{BB962C8B-B14F-4D97-AF65-F5344CB8AC3E}">
        <p14:creationId xmlns:p14="http://schemas.microsoft.com/office/powerpoint/2010/main" val="154945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CB65A-CF95-FFC2-D4D3-FC4C00FF3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 amazing treasures from around the world (and beyond...) | BookTrust">
            <a:extLst>
              <a:ext uri="{FF2B5EF4-FFF2-40B4-BE49-F238E27FC236}">
                <a16:creationId xmlns:a16="http://schemas.microsoft.com/office/drawing/2014/main" id="{45D27176-C8A1-C32E-2C68-EC2AB0E0F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150"/>
            <a:ext cx="12192000" cy="68618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1829F7-2D6E-5147-9CBC-F74FD7DBB49E}"/>
              </a:ext>
            </a:extLst>
          </p:cNvPr>
          <p:cNvSpPr/>
          <p:nvPr/>
        </p:nvSpPr>
        <p:spPr>
          <a:xfrm>
            <a:off x="0" y="421500"/>
            <a:ext cx="12192000" cy="1018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6000"/>
              </a:lnSpc>
              <a:spcAft>
                <a:spcPts val="800"/>
              </a:spcAft>
            </a:pPr>
            <a:r>
              <a:rPr lang="en-GB" sz="6600" b="1" kern="100" dirty="0">
                <a:effectLst/>
                <a:latin typeface="Treasure" panose="020004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The best treasure</a:t>
            </a:r>
          </a:p>
          <a:p>
            <a:pPr algn="ctr">
              <a:lnSpc>
                <a:spcPts val="10000"/>
              </a:lnSpc>
              <a:spcAft>
                <a:spcPts val="800"/>
              </a:spcAft>
            </a:pPr>
            <a:r>
              <a:rPr lang="en-GB" sz="6600" b="1" kern="100" dirty="0">
                <a:effectLst/>
                <a:highlight>
                  <a:srgbClr val="000080"/>
                </a:highlight>
                <a:latin typeface="Treasure" panose="020004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knowing God</a:t>
            </a:r>
          </a:p>
          <a:p>
            <a:pPr algn="ctr">
              <a:lnSpc>
                <a:spcPts val="10000"/>
              </a:lnSpc>
              <a:spcAft>
                <a:spcPts val="800"/>
              </a:spcAft>
            </a:pPr>
            <a:r>
              <a:rPr lang="en-GB" sz="6600" b="1" kern="100" dirty="0">
                <a:effectLst/>
                <a:highlight>
                  <a:srgbClr val="000080"/>
                </a:highlight>
                <a:latin typeface="Treasure" panose="020004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 life of joy and purpose</a:t>
            </a:r>
          </a:p>
          <a:p>
            <a:pPr algn="ctr">
              <a:lnSpc>
                <a:spcPts val="10000"/>
              </a:lnSpc>
              <a:spcAft>
                <a:spcPts val="800"/>
              </a:spcAft>
            </a:pPr>
            <a:r>
              <a:rPr lang="en-GB" sz="6600" b="1" kern="100" dirty="0">
                <a:highlight>
                  <a:srgbClr val="000080"/>
                </a:highlight>
                <a:latin typeface="Treasure" panose="020004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eternity assured</a:t>
            </a:r>
            <a:endParaRPr lang="en-GB" sz="6600" kern="100" dirty="0">
              <a:effectLst/>
              <a:highlight>
                <a:srgbClr val="000080"/>
              </a:highlight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20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7BEDF-725D-9106-443A-B08F78A6B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 amazing treasures from around the world (and beyond...) | BookTrust">
            <a:extLst>
              <a:ext uri="{FF2B5EF4-FFF2-40B4-BE49-F238E27FC236}">
                <a16:creationId xmlns:a16="http://schemas.microsoft.com/office/drawing/2014/main" id="{A19770C7-0F44-19CE-D504-11E636F39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42"/>
            <a:ext cx="12192000" cy="6861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0D8DAE-F9D7-485E-76BA-EF11E5B4D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08" y="413359"/>
            <a:ext cx="12089802" cy="60250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06455C-04BB-D9A1-51A8-1CB5E95A00C9}"/>
              </a:ext>
            </a:extLst>
          </p:cNvPr>
          <p:cNvSpPr/>
          <p:nvPr/>
        </p:nvSpPr>
        <p:spPr>
          <a:xfrm>
            <a:off x="258871" y="2329840"/>
            <a:ext cx="11674258" cy="3394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C0000"/>
                </a:solidFill>
              </a:rPr>
              <a:t>The kingdom of heaven </a:t>
            </a:r>
          </a:p>
          <a:p>
            <a:pPr algn="ctr"/>
            <a:r>
              <a:rPr lang="en-US" sz="4400" b="1" dirty="0">
                <a:solidFill>
                  <a:srgbClr val="CC0000"/>
                </a:solidFill>
              </a:rPr>
              <a:t>is like treasure hidden in a field. </a:t>
            </a:r>
          </a:p>
          <a:p>
            <a:pPr algn="ctr"/>
            <a:r>
              <a:rPr lang="en-US" sz="4400" b="1" dirty="0">
                <a:solidFill>
                  <a:srgbClr val="CC0000"/>
                </a:solidFill>
              </a:rPr>
              <a:t>When a man found it, he hid it again, </a:t>
            </a:r>
          </a:p>
          <a:p>
            <a:pPr algn="ctr"/>
            <a:r>
              <a:rPr lang="en-US" sz="4400" b="1" dirty="0">
                <a:solidFill>
                  <a:srgbClr val="CC0000"/>
                </a:solidFill>
              </a:rPr>
              <a:t>and then in his joy went </a:t>
            </a:r>
          </a:p>
          <a:p>
            <a:pPr algn="ctr"/>
            <a:r>
              <a:rPr lang="en-US" sz="4400" b="1" dirty="0">
                <a:solidFill>
                  <a:srgbClr val="CC0000"/>
                </a:solidFill>
              </a:rPr>
              <a:t>and sold all he had and </a:t>
            </a:r>
          </a:p>
          <a:p>
            <a:pPr algn="ctr"/>
            <a:r>
              <a:rPr lang="en-US" sz="4400" b="1" dirty="0">
                <a:solidFill>
                  <a:srgbClr val="CC0000"/>
                </a:solidFill>
              </a:rPr>
              <a:t>bought that field.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Matthew 13 v44</a:t>
            </a:r>
          </a:p>
          <a:p>
            <a:pPr algn="ctr"/>
            <a:endParaRPr lang="en-US" sz="44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74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defined">
            <a:extLst>
              <a:ext uri="{FF2B5EF4-FFF2-40B4-BE49-F238E27FC236}">
                <a16:creationId xmlns:a16="http://schemas.microsoft.com/office/drawing/2014/main" id="{838C9CB8-5956-7E0E-5C02-F98E095F0A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-1212"/>
            <a:ext cx="9690100" cy="686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471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594C3-F209-09F2-AE59-311233855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B92694-CAEF-149E-381A-09106BB130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69" b="4017"/>
          <a:stretch/>
        </p:blipFill>
        <p:spPr>
          <a:xfrm>
            <a:off x="1295400" y="16662"/>
            <a:ext cx="9575800" cy="680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32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B65786-6B0D-7486-167F-B3F8068DF1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4463"/>
          <a:stretch/>
        </p:blipFill>
        <p:spPr>
          <a:xfrm>
            <a:off x="277632" y="923628"/>
            <a:ext cx="4332468" cy="5010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7A2ECB-4E74-50DB-8762-73B1AFA5EA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584" r="9879"/>
          <a:stretch/>
        </p:blipFill>
        <p:spPr>
          <a:xfrm>
            <a:off x="7211832" y="923627"/>
            <a:ext cx="4332468" cy="5010743"/>
          </a:xfrm>
          <a:prstGeom prst="rect">
            <a:avLst/>
          </a:prstGeom>
        </p:spPr>
      </p:pic>
      <p:pic>
        <p:nvPicPr>
          <p:cNvPr id="9218" name="Picture 2" descr="Curled arrow. Rotate or flip over symbol in simple black lin">
            <a:extLst>
              <a:ext uri="{FF2B5EF4-FFF2-40B4-BE49-F238E27FC236}">
                <a16:creationId xmlns:a16="http://schemas.microsoft.com/office/drawing/2014/main" id="{E9121CAF-0542-152A-5E06-DD27169C3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4" y="1641473"/>
            <a:ext cx="2681288" cy="17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014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A864A-9EDD-2718-7B42-D292F8603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101314-8CB2-BBF7-EFE8-6FCC1C43A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43" y="0"/>
            <a:ext cx="9699713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Notched Right Arrow 4"/>
              <p:cNvSpPr/>
              <p:nvPr/>
            </p:nvSpPr>
            <p:spPr>
              <a:xfrm>
                <a:off x="4508500" y="3429000"/>
                <a:ext cx="3516325" cy="785818"/>
              </a:xfrm>
              <a:prstGeom prst="notched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b="1" dirty="0"/>
                  <a:t>written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sz="2400" b="1" dirty="0"/>
                  <a:t>85 AD</a:t>
                </a:r>
              </a:p>
            </p:txBody>
          </p:sp>
        </mc:Choice>
        <mc:Fallback xmlns="">
          <p:sp>
            <p:nvSpPr>
              <p:cNvPr id="5" name="Notched Right Arrow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500" y="3429000"/>
                <a:ext cx="3516325" cy="785818"/>
              </a:xfrm>
              <a:prstGeom prst="notchedRightArrow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Notched Right Arrow 5"/>
              <p:cNvSpPr/>
              <p:nvPr/>
            </p:nvSpPr>
            <p:spPr>
              <a:xfrm>
                <a:off x="3822700" y="5767406"/>
                <a:ext cx="4659330" cy="785818"/>
              </a:xfrm>
              <a:prstGeom prst="notched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b="1" dirty="0"/>
                  <a:t>found, dated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GB" sz="2400" b="1" dirty="0"/>
                  <a:t>100-120 AD</a:t>
                </a:r>
              </a:p>
            </p:txBody>
          </p:sp>
        </mc:Choice>
        <mc:Fallback xmlns="">
          <p:sp>
            <p:nvSpPr>
              <p:cNvPr id="6" name="Notched Right Arrow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700" y="5767406"/>
                <a:ext cx="4659330" cy="785818"/>
              </a:xfrm>
              <a:prstGeom prst="notchedRight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5317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03751-A19D-A77D-12D8-F50F177A7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fending the Christian Faith Blog - Defending the Christian Faith">
            <a:extLst>
              <a:ext uri="{FF2B5EF4-FFF2-40B4-BE49-F238E27FC236}">
                <a16:creationId xmlns:a16="http://schemas.microsoft.com/office/drawing/2014/main" id="{E898CEC0-A135-4D5C-A110-3DCC76A17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8"/>
          <a:stretch/>
        </p:blipFill>
        <p:spPr bwMode="auto">
          <a:xfrm>
            <a:off x="2108200" y="297986"/>
            <a:ext cx="8356600" cy="65611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6286F6-7830-811C-9221-8095F7AA4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260" y="1708959"/>
            <a:ext cx="7151228" cy="33408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E3A9C6-00B3-A758-1304-86C49421D64A}"/>
              </a:ext>
            </a:extLst>
          </p:cNvPr>
          <p:cNvSpPr/>
          <p:nvPr/>
        </p:nvSpPr>
        <p:spPr>
          <a:xfrm>
            <a:off x="2921000" y="2197100"/>
            <a:ext cx="6438900" cy="2476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rgbClr val="CC0000"/>
                </a:solidFill>
              </a:rPr>
              <a:t>Jesus is King</a:t>
            </a:r>
          </a:p>
          <a:p>
            <a:pPr algn="ctr"/>
            <a:r>
              <a:rPr lang="en-GB" sz="5400" b="1" dirty="0">
                <a:solidFill>
                  <a:srgbClr val="CC0000"/>
                </a:solidFill>
              </a:rPr>
              <a:t>Jesus is truth</a:t>
            </a:r>
          </a:p>
        </p:txBody>
      </p:sp>
    </p:spTree>
    <p:extLst>
      <p:ext uri="{BB962C8B-B14F-4D97-AF65-F5344CB8AC3E}">
        <p14:creationId xmlns:p14="http://schemas.microsoft.com/office/powerpoint/2010/main" val="370045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Leeds City Museum | Art Gallery, Exhibition York">
            <a:extLst>
              <a:ext uri="{FF2B5EF4-FFF2-40B4-BE49-F238E27FC236}">
                <a16:creationId xmlns:a16="http://schemas.microsoft.com/office/drawing/2014/main" id="{10968B55-8F3F-16D7-F833-9DF919BE2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72" y="0"/>
            <a:ext cx="102970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043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8848</TotalTime>
  <Words>138</Words>
  <Application>Microsoft Office PowerPoint</Application>
  <PresentationFormat>Widescreen</PresentationFormat>
  <Paragraphs>34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Aptos</vt:lpstr>
      <vt:lpstr>Aptos Display</vt:lpstr>
      <vt:lpstr>Arial</vt:lpstr>
      <vt:lpstr>Cambria Math</vt:lpstr>
      <vt:lpstr>Treasure</vt:lpstr>
      <vt:lpstr>Treasure Map Deadhand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Clare Robertson</dc:creator>
  <cp:lastModifiedBy>Clare Robertson</cp:lastModifiedBy>
  <cp:revision>19</cp:revision>
  <dcterms:created xsi:type="dcterms:W3CDTF">2025-01-25T17:50:20Z</dcterms:created>
  <dcterms:modified xsi:type="dcterms:W3CDTF">2025-03-15T14:23:33Z</dcterms:modified>
</cp:coreProperties>
</file>